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Bitter" pitchFamily="2" charset="77"/>
      <p:regular r:id="rId17"/>
      <p:bold r:id="rId18"/>
      <p:italic r:id="rId19"/>
      <p:boldItalic r:id="rId20"/>
    </p:embeddedFont>
    <p:embeddedFont>
      <p:font typeface="Outfit Bold" pitchFamily="2" charset="0"/>
      <p:bold r:id="rId21"/>
      <p:italic r:id="rId22"/>
    </p:embeddedFont>
    <p:embeddedFont>
      <p:font typeface="Outfit Light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8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24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98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037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Designing for Adoption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Moving beyond being right.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8946"/>
            <a:ext cx="584644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Pre-Mortem (Klein)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78" y="2876907"/>
            <a:ext cx="7879080" cy="34561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88899" y="5203121"/>
            <a:ext cx="1190801" cy="426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Causes Discovered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388899" y="5690197"/>
            <a:ext cx="1190801" cy="33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List plausible failure reasons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171792" y="5203121"/>
            <a:ext cx="1190801" cy="426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Solutions Strengthened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171792" y="5690197"/>
            <a:ext cx="1190801" cy="33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Implement fixes now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539148" y="3187536"/>
            <a:ext cx="1190801" cy="426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Failure </a:t>
            </a:r>
            <a:b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</a:b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“Made Real”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539148" y="3674612"/>
            <a:ext cx="1190801" cy="33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Imagine project collapsed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306879" y="3187536"/>
            <a:ext cx="1190801" cy="426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Vulnerabilities Assessed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306879" y="3674612"/>
            <a:ext cx="1190801" cy="33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Prioritize risks to address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9620964" y="2274094"/>
            <a:ext cx="4223147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Turn Cognitive Biases Into Advantages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9620964" y="3286720"/>
            <a:ext cx="422314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9620964" y="3807023"/>
            <a:ext cx="4223147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Hindsight bias makes it easy to explain outcomes, while optimism bias/planning fallacies can blind us to the future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620964" y="4999553"/>
            <a:ext cx="422314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944100" y="5565934"/>
            <a:ext cx="3900011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Research shows prospective hindsight—imagining an event has already occurred—increases ability to identify reasons for outcomes by 30%.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9620964" y="5565934"/>
            <a:ext cx="30480" cy="1344454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448"/>
            <a:ext cx="1066085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Prototyping and Testing — Including Learning in Design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01393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"Prediction is difficult, especially about the future." (Niels Bohr)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1954294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 should we stake all success on a single attempt?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2273975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2626876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Prototyping and pilot testing reduce risk and build evidence.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2979777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3790" y="3332678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</a:t>
            </a: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prototype</a:t>
            </a: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is a rough, quick version designed for learning. 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3790" y="3685580"/>
            <a:ext cx="63138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What's the minimum you need to build to test your core assumptions? Can you simulate the solution? Try it in one team? Run a tabletop exercise?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3790" y="4276606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3790" y="4629507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Pilot testing</a:t>
            </a: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takes this further: implement in one area before rolling out widely. 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3790" y="4982408"/>
            <a:ext cx="63138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generates evidence, surfaces unexpected issues, and creates advocates who've experienced success firsthand. 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93790" y="5573435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But think about the purpose and design accordingly.</a:t>
            </a:r>
            <a:endParaRPr lang="en-US" sz="13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6" y="1596866"/>
            <a:ext cx="4735354" cy="465451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530346" y="6394847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93790" y="6891218"/>
            <a:ext cx="13042821" cy="607933"/>
          </a:xfrm>
          <a:prstGeom prst="roundRect">
            <a:avLst>
              <a:gd name="adj" fmla="val 4198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11" y="7130177"/>
            <a:ext cx="212646" cy="170021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46478" y="7061240"/>
            <a:ext cx="1232011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Solutions designed for learning are more adaptable – and can help build adaptability in the organization.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6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609"/>
            <a:ext cx="580810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Design Thinking for Consultants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7934"/>
            <a:ext cx="5839539" cy="318539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507974" y="1449586"/>
            <a:ext cx="45720" cy="1052751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35264" y="147244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Empathise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735264" y="1831538"/>
            <a:ext cx="410884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Observe and engage with people affected. What matters to them? What frustrates them? What would success look like from their perspective?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9507974" y="2678906"/>
            <a:ext cx="45720" cy="1052751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735264" y="270176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Define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735264" y="3060859"/>
            <a:ext cx="410884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Frame the problem clearly. A well-defined problem is half-solved. A poorly-defined problem leads to brilliant solutions to the wrong question.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9507974" y="3908227"/>
            <a:ext cx="45720" cy="836771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735264" y="393108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Ideate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735264" y="4290179"/>
            <a:ext cx="410884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Generate many possible solutions. Quantity before quality. Suspend judgement. Build on others' ideas.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9507974" y="4921568"/>
            <a:ext cx="45720" cy="836771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735264" y="494442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Prototype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735264" y="5303520"/>
            <a:ext cx="410884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 rough versions quickly. The point isn't perfection—it's learning.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9507974" y="5934908"/>
            <a:ext cx="45720" cy="836771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735264" y="595776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735264" y="6316861"/>
            <a:ext cx="410884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Get feedback from real users. Iterate. Refine. Cycle back repeatedly.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801290" y="7136033"/>
            <a:ext cx="13042821" cy="546021"/>
          </a:xfrm>
          <a:prstGeom prst="roundRect">
            <a:avLst>
              <a:gd name="adj" fmla="val 4362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00" y="7347845"/>
            <a:ext cx="198358" cy="15871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317068" y="7286766"/>
            <a:ext cx="12368332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Design thinking is a </a:t>
            </a:r>
            <a:r>
              <a:rPr lang="en-US" sz="12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comprehensive methodology </a:t>
            </a:r>
            <a:r>
              <a:rPr lang="en-US" sz="12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 addressing complex questions — worth reading into.</a:t>
            </a:r>
            <a:endParaRPr lang="en-US" sz="12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702945"/>
            <a:ext cx="4511397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Nodding Problem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1643539"/>
            <a:ext cx="4504730" cy="45047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9503" y="6108864"/>
            <a:ext cx="5630942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868358" y="1669137"/>
            <a:ext cx="698003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Even though we all like nodding …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868358" y="2071807"/>
            <a:ext cx="333017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Nodding Isn't Commitment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868358" y="2553652"/>
            <a:ext cx="698003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868358" y="2942034"/>
            <a:ext cx="698003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When stakeholders nod during your presentation, they might be: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868358" y="3330416"/>
            <a:ext cx="6980039" cy="1296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Genuinely agreeing</a:t>
            </a:r>
            <a:endParaRPr lang="en-US" sz="140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Being polite</a:t>
            </a:r>
            <a:endParaRPr lang="en-US" sz="140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Waiting for the meeting to end</a:t>
            </a:r>
            <a:endParaRPr lang="en-US" sz="140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Reserving judgement</a:t>
            </a:r>
            <a:endParaRPr lang="en-US" sz="1400" dirty="0"/>
          </a:p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Quietly planning how to work around your recommendation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868358" y="4755719"/>
            <a:ext cx="698003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868358" y="5144101"/>
            <a:ext cx="6980039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So, need to think about what happens afterwards—when people face competing priorities and institutional inertia. 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868358" y="5791682"/>
            <a:ext cx="6980039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Implementation comes later, but a solution that surfaces concerns early, builds genuine ownership, respects constraints, and anticipates resistance is the first step.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89503" y="6658695"/>
            <a:ext cx="13051393" cy="666988"/>
          </a:xfrm>
          <a:prstGeom prst="roundRect">
            <a:avLst>
              <a:gd name="adj" fmla="val 4058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83" y="6916704"/>
            <a:ext cx="225504" cy="18038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375767" y="6847171"/>
            <a:ext cx="1228475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Again: quality of a solution </a:t>
            </a:r>
            <a:r>
              <a:rPr lang="en-US" sz="1400" i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should</a:t>
            </a:r>
            <a:r>
              <a:rPr lang="en-US" sz="14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be about what changes in the organisation, not about sign-off or impressive analytics.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89" y="4256961"/>
            <a:ext cx="1862495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37497" y="4332566"/>
            <a:ext cx="15750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NEXT RECORDING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89" y="4789171"/>
            <a:ext cx="6196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Evidence Challenge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89" y="2714624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We've explored creativity and designing solutions for adoption. But we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also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want to get to the right solution - informed by evidence.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19236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33951" y="5937290"/>
            <a:ext cx="79439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Next recording: we'll explore the promise and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pitfalls of evidence-based consulting.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937290"/>
            <a:ext cx="30480" cy="725805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9475589" y="2892504"/>
            <a:ext cx="4531876" cy="4025741"/>
          </a:xfrm>
          <a:prstGeom prst="roundRect">
            <a:avLst>
              <a:gd name="adj" fmla="val 845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702403" y="3119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Reflection Prompt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702403" y="3700463"/>
            <a:ext cx="40782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Think about a solution—at work or elsewhere—that seemed technically good but failed.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02403" y="4993243"/>
            <a:ext cx="40782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design flaws made it unsuitable for the people and context it was meant to serve?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51598"/>
            <a:ext cx="1688783" cy="426244"/>
          </a:xfrm>
          <a:prstGeom prst="roundRect">
            <a:avLst>
              <a:gd name="adj" fmla="val 6386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1419582"/>
            <a:ext cx="141660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CORE QUESTION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68567"/>
            <a:ext cx="8915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 Makes a Solution "Good"?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630437" y="2917507"/>
            <a:ext cx="5620052" cy="3960495"/>
          </a:xfrm>
          <a:prstGeom prst="roundRect">
            <a:avLst>
              <a:gd name="adj" fmla="val 859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57250" y="3144322"/>
            <a:ext cx="288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Obvious Answer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7250" y="3725466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Analytical quality: </a:t>
            </a:r>
            <a:b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thorough diagnosis, </a:t>
            </a:r>
            <a:b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sound logic, </a:t>
            </a:r>
            <a:b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evidence-based recommendations.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144322"/>
            <a:ext cx="32504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Missing Dimension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7254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Adoptability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separates recommendations that change things from those that gather dust ("credenzaware").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5534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Anticipate how people will experience change, what resistance it will encounter, and what conditions enable success.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9481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isn't about compromising quality—it's about expanding what quality means.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6888"/>
            <a:ext cx="616291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Microsoft's $7 Billion Lesson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3925491" y="1849398"/>
            <a:ext cx="22860" cy="5341739"/>
          </a:xfrm>
          <a:prstGeom prst="roundRect">
            <a:avLst>
              <a:gd name="adj" fmla="val 126512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164503" y="2054781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720048" y="1849398"/>
            <a:ext cx="433745" cy="433745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792260" y="188547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793790" y="1915597"/>
            <a:ext cx="217920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September 2013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93790" y="2380655"/>
            <a:ext cx="2179201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Microsoft announces acquisition of Nokia's mobile phone division for $7.2 billion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4130933" y="3153608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3720048" y="2948226"/>
            <a:ext cx="433745" cy="433745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3792260" y="2984302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4900851" y="3014424"/>
            <a:ext cx="217920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April 2014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4900851" y="3479483"/>
            <a:ext cx="2179201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Deal closes with compelling strategic logic: challenge Apple and Google's smartphone duopoly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3164503" y="4296251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720048" y="4090868"/>
            <a:ext cx="433745" cy="433745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792260" y="412694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793790" y="4157067"/>
            <a:ext cx="217920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July 2015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93790" y="4622125"/>
            <a:ext cx="2179201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Integration struggles become apparent as cultural tensions surface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4130933" y="5438894"/>
            <a:ext cx="578406" cy="22860"/>
          </a:xfrm>
          <a:prstGeom prst="roundRect">
            <a:avLst>
              <a:gd name="adj" fmla="val 126512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3720048" y="5233511"/>
            <a:ext cx="433745" cy="433745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792260" y="5269587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4900851" y="5299710"/>
            <a:ext cx="217920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May 2016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4900851" y="5764768"/>
            <a:ext cx="2179201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Microsoft writes off nearly entire acquisition, sells remainder for $350 million—a 95% loss</a:t>
            </a:r>
            <a:endParaRPr lang="en-US" sz="15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68" y="1849398"/>
            <a:ext cx="5343287" cy="1573887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7557968" y="3607594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7557968" y="4056698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 Went Wrong?</a:t>
            </a:r>
            <a:endParaRPr lang="en-US" sz="2250" dirty="0"/>
          </a:p>
        </p:txBody>
      </p:sp>
      <p:sp>
        <p:nvSpPr>
          <p:cNvPr id="27" name="Text 24"/>
          <p:cNvSpPr/>
          <p:nvPr/>
        </p:nvSpPr>
        <p:spPr>
          <a:xfrm>
            <a:off x="7557968" y="4582001"/>
            <a:ext cx="628626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Correct analysis: Mobile mattered. Nokia had world-class manufacturing and brand recognition.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7557968" y="5299948"/>
            <a:ext cx="628626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BUT: The solution couldn't actually be adopted by the organisations that needed to implement it.</a:t>
            </a:r>
            <a:endParaRPr lang="en-US" sz="1500" dirty="0"/>
          </a:p>
        </p:txBody>
      </p:sp>
      <p:sp>
        <p:nvSpPr>
          <p:cNvPr id="29" name="Text 26"/>
          <p:cNvSpPr/>
          <p:nvPr/>
        </p:nvSpPr>
        <p:spPr>
          <a:xfrm>
            <a:off x="7557968" y="6017895"/>
            <a:ext cx="628626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sp>
        <p:nvSpPr>
          <p:cNvPr id="30" name="Shape 27"/>
          <p:cNvSpPr/>
          <p:nvPr/>
        </p:nvSpPr>
        <p:spPr>
          <a:xfrm>
            <a:off x="7557968" y="6487478"/>
            <a:ext cx="6286262" cy="740926"/>
          </a:xfrm>
          <a:prstGeom prst="roundRect">
            <a:avLst>
              <a:gd name="adj" fmla="val 3903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731" y="6765369"/>
            <a:ext cx="240983" cy="192762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8184475" y="6699409"/>
            <a:ext cx="546699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Pursuing the </a:t>
            </a:r>
            <a:r>
              <a:rPr lang="en-US" sz="1500" i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right</a:t>
            </a:r>
            <a:r>
              <a:rPr lang="en-US" sz="15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strategic recommendation can be deathly.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946"/>
            <a:ext cx="400812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When Cultures Collide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8478648" y="1669137"/>
            <a:ext cx="4313277" cy="1154192"/>
          </a:xfrm>
          <a:prstGeom prst="roundRect">
            <a:avLst>
              <a:gd name="adj" fmla="val 9507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455788" y="1669137"/>
            <a:ext cx="91440" cy="1154192"/>
          </a:xfrm>
          <a:prstGeom prst="roundRect">
            <a:avLst>
              <a:gd name="adj" fmla="val 2604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728798" y="185070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Nokia Culture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728798" y="2209800"/>
            <a:ext cx="388155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Finnish—egalitarian, consensus-driven, flat hierarchies, collaborative decision-making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8478648" y="2934414"/>
            <a:ext cx="4313277" cy="1154192"/>
          </a:xfrm>
          <a:prstGeom prst="roundRect">
            <a:avLst>
              <a:gd name="adj" fmla="val 9507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8455788" y="2934414"/>
            <a:ext cx="91440" cy="1154192"/>
          </a:xfrm>
          <a:prstGeom prst="roundRect">
            <a:avLst>
              <a:gd name="adj" fmla="val 2604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728798" y="311598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Microsoft Culture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728798" y="3475077"/>
            <a:ext cx="388155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American—individualistic, competitive, aggressive performance metrics, top-down direction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8478648" y="4447699"/>
            <a:ext cx="4313277" cy="1370171"/>
          </a:xfrm>
          <a:prstGeom prst="roundRect">
            <a:avLst>
              <a:gd name="adj" fmla="val 8008"/>
            </a:avLst>
          </a:prstGeom>
          <a:solidFill>
            <a:schemeClr val="accent2">
              <a:lumMod val="50000"/>
            </a:schemeClr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455788" y="4447699"/>
            <a:ext cx="91440" cy="1370171"/>
          </a:xfrm>
          <a:prstGeom prst="roundRect">
            <a:avLst>
              <a:gd name="adj" fmla="val 2604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728798" y="462927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Result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728798" y="4988362"/>
            <a:ext cx="388155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Finnish employees found Microsoft's style abrasive. Microsoft employees found Nokia's approach frustratingly slow. Trust eroded, talent left.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8455788" y="6176963"/>
            <a:ext cx="4420076" cy="1370171"/>
          </a:xfrm>
          <a:prstGeom prst="roundRect">
            <a:avLst>
              <a:gd name="adj" fmla="val 4362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ow Culture Clashes Arise and What You Can Do About Them">
            <a:extLst>
              <a:ext uri="{FF2B5EF4-FFF2-40B4-BE49-F238E27FC236}">
                <a16:creationId xmlns:a16="http://schemas.microsoft.com/office/drawing/2014/main" id="{C52389F1-5D8A-3AD7-896A-835338637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r="16932"/>
          <a:stretch>
            <a:fillRect/>
          </a:stretch>
        </p:blipFill>
        <p:spPr bwMode="auto">
          <a:xfrm>
            <a:off x="755317" y="1669136"/>
            <a:ext cx="7028101" cy="587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8">
            <a:extLst>
              <a:ext uri="{FF2B5EF4-FFF2-40B4-BE49-F238E27FC236}">
                <a16:creationId xmlns:a16="http://schemas.microsoft.com/office/drawing/2014/main" id="{58C3C6A2-2635-3697-8BE9-3A698249A8AC}"/>
              </a:ext>
            </a:extLst>
          </p:cNvPr>
          <p:cNvSpPr/>
          <p:nvPr/>
        </p:nvSpPr>
        <p:spPr>
          <a:xfrm>
            <a:off x="8671647" y="6430089"/>
            <a:ext cx="388155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250" dirty="0">
                <a:latin typeface="Bitter" pitchFamily="34" charset="0"/>
                <a:ea typeface="Bitter" pitchFamily="34" charset="-122"/>
                <a:cs typeface="Bitter" pitchFamily="34" charset="-120"/>
              </a:rPr>
              <a:t>These differences were </a:t>
            </a:r>
            <a:r>
              <a:rPr lang="en-US" sz="1250" b="1" dirty="0">
                <a:latin typeface="Bitter" pitchFamily="34" charset="0"/>
                <a:ea typeface="Bitter" pitchFamily="34" charset="-122"/>
                <a:cs typeface="Bitter" pitchFamily="34" charset="-120"/>
              </a:rPr>
              <a:t>knowable in advance</a:t>
            </a:r>
            <a:r>
              <a:rPr lang="en-US" sz="1250" dirty="0">
                <a:latin typeface="Bitter" pitchFamily="34" charset="0"/>
                <a:ea typeface="Bitter" pitchFamily="34" charset="-122"/>
                <a:cs typeface="Bitter" pitchFamily="34" charset="-120"/>
              </a:rPr>
              <a:t>. Culture isn't hidden – but there needs to be an interest in designing a solution for the real organization(s).</a:t>
            </a:r>
          </a:p>
          <a:p>
            <a:pPr>
              <a:lnSpc>
                <a:spcPts val="1700"/>
              </a:lnSpc>
            </a:pPr>
            <a:endParaRPr lang="en-US" sz="125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</p:txBody>
      </p:sp>
      <p:sp>
        <p:nvSpPr>
          <p:cNvPr id="21" name="Shape 10">
            <a:extLst>
              <a:ext uri="{FF2B5EF4-FFF2-40B4-BE49-F238E27FC236}">
                <a16:creationId xmlns:a16="http://schemas.microsoft.com/office/drawing/2014/main" id="{FD3818F2-2FFA-2F67-8D76-7C4500150823}"/>
              </a:ext>
            </a:extLst>
          </p:cNvPr>
          <p:cNvSpPr/>
          <p:nvPr/>
        </p:nvSpPr>
        <p:spPr>
          <a:xfrm>
            <a:off x="8459424" y="6176963"/>
            <a:ext cx="91440" cy="1370171"/>
          </a:xfrm>
          <a:prstGeom prst="roundRect">
            <a:avLst>
              <a:gd name="adj" fmla="val 2604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447"/>
            <a:ext cx="12061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Beliefs Matter: A Design Checklist (Armenakis)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38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Five beliefs that determine whether people support or resist change.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 these as design criteria before finalising any recommendation (so that you can then build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true 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beliefs).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5881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0604" y="3085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Discrepancy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57604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Will people believe change is necessary? If your solution addresses a problem they don't see, you have a design flaw.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5881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443776" y="3085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Appropriateness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357604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Will they believe this is the right change? Even accepting change is needed, they may think your specific solution is wrong.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285881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866948" y="3085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Efficacy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357604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Will they believe they can actually do it? A technically brilliant solution that exceeds people's capabilities is a fantasy.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481280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Principal Support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0604" y="6198513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Will they believe leaders are committed? If your solution requires sustained attention from leaders who won't provide it, redesign the solution.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481280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655362" y="5708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Valence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55362" y="6198513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What's in it for them? Self-interest isn't shameful, it's human. If your recommendation makes key people's lives worse, expect resistance.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4842"/>
            <a:ext cx="7717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Case for Multiple Options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72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Finding and presenting the single "right" answer seems attractive. But …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7378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928824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93790" y="4103132"/>
            <a:ext cx="3047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Undermines Ownership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593550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You're telling the client what to do. Even if you're right, the client becomes a critic evaluating your idea rather than a co-creator invested in the solution.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57378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928824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216962" y="4103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Confirmation Bias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593550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might be wrong. Once you've identified your preferred option, you'll (unconsciously) filter evidence to support it.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57378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928824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640133" y="4103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Missed Learning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593550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Developing multiple options forces you to articulate trade-offs, surface assumptions, and think through implications you'd otherwise skip.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470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First diverge: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explore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possibilities as broadly as feasible. </a:t>
            </a:r>
            <a:b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Then converge: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evaluate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systematically against criteria.</a:t>
            </a:r>
            <a:endParaRPr lang="en-US" sz="1750" dirty="0"/>
          </a:p>
        </p:txBody>
      </p:sp>
      <p:sp>
        <p:nvSpPr>
          <p:cNvPr id="18" name="Shape 0">
            <a:extLst>
              <a:ext uri="{FF2B5EF4-FFF2-40B4-BE49-F238E27FC236}">
                <a16:creationId xmlns:a16="http://schemas.microsoft.com/office/drawing/2014/main" id="{9C25159A-FD17-31AD-41F6-1D210292E670}"/>
              </a:ext>
            </a:extLst>
          </p:cNvPr>
          <p:cNvSpPr/>
          <p:nvPr/>
        </p:nvSpPr>
        <p:spPr>
          <a:xfrm>
            <a:off x="793789" y="960596"/>
            <a:ext cx="3218373" cy="498158"/>
          </a:xfrm>
          <a:prstGeom prst="roundRect">
            <a:avLst>
              <a:gd name="adj" fmla="val 6386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7A9EF92F-2DAC-2C49-1915-0CDD361DA737}"/>
              </a:ext>
            </a:extLst>
          </p:cNvPr>
          <p:cNvSpPr/>
          <p:nvPr/>
        </p:nvSpPr>
        <p:spPr>
          <a:xfrm>
            <a:off x="929877" y="1032510"/>
            <a:ext cx="2911555" cy="35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TO FIND A GOOD SOLUTION?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2029"/>
            <a:ext cx="1022770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Becoming creative without brainstorming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074783"/>
            <a:ext cx="430887" cy="4308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6153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Brainwriting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3220879"/>
            <a:ext cx="639341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Silent idea generation removes social barriers whilst keeping benefits of cross-pollination (cf Paulus and Yang)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3073" y="2074783"/>
            <a:ext cx="430887" cy="4308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3073" y="276153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Lateral Thinking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43073" y="3220879"/>
            <a:ext cx="6393537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Deliberately break patterns. What if we did the opposite? What would a different industry do?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302443"/>
            <a:ext cx="430887" cy="4308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498919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Analogical Reasoning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93790" y="5448538"/>
            <a:ext cx="639341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have similar problems been solved elsewhere? </a:t>
            </a:r>
            <a:b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can we borrow?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3073" y="4302443"/>
            <a:ext cx="430887" cy="43088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3073" y="4989195"/>
            <a:ext cx="301263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Constraint Manipulation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443073" y="5448538"/>
            <a:ext cx="6393537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if unlimited budget? Zero budget? Deliver in a week? Change the constraints to unlock new thinking.</a:t>
            </a:r>
            <a:endParaRPr lang="en-US" sz="1650" dirty="0"/>
          </a:p>
        </p:txBody>
      </p:sp>
      <p:sp>
        <p:nvSpPr>
          <p:cNvPr id="15" name="Shape 9"/>
          <p:cNvSpPr/>
          <p:nvPr/>
        </p:nvSpPr>
        <p:spPr>
          <a:xfrm>
            <a:off x="793790" y="6593628"/>
            <a:ext cx="13042821" cy="886420"/>
          </a:xfrm>
          <a:prstGeom prst="roundRect">
            <a:avLst>
              <a:gd name="adj" fmla="val 3646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174" y="6910572"/>
            <a:ext cx="269319" cy="21538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93877" y="6852113"/>
            <a:ext cx="12127349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goal isn't one creative technique—it's ensuring you've genuinely explored the solution space before narrowing down.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0555"/>
            <a:ext cx="1035510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Evaluating Options Systematically: Decision matrices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9697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1763197"/>
            <a:ext cx="631388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189392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Define Criteria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2287191"/>
            <a:ext cx="63138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does a good solution need to achieve? Hard requirements (cost, timeline, feasibility) and soft ones (cultural fit, stakeholder acceptance, reversibility).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301847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93790" y="3284696"/>
            <a:ext cx="631388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93790" y="341542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Weight Criteria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93790" y="3808690"/>
            <a:ext cx="63138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Not everything matters equally. A cheap but culturally impossible solution is worse than an expensive but implementable one.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3790" y="453997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93790" y="4806196"/>
            <a:ext cx="631388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790" y="493692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Score Options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93790" y="5330190"/>
            <a:ext cx="63138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Rate each option against each criterion honestly. Can be helpful to score one criteria rather than one option at a time.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93790" y="606147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93790" y="6327696"/>
            <a:ext cx="631388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645842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Examine Results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93790" y="6851690"/>
            <a:ext cx="63138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matrix doesn't make the decision …. but it </a:t>
            </a: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enables transparent conversations</a:t>
            </a: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991952" y="2893695"/>
            <a:ext cx="6313884" cy="3097054"/>
          </a:xfrm>
          <a:prstGeom prst="roundRect">
            <a:avLst>
              <a:gd name="adj" fmla="val 8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999572" y="2901315"/>
            <a:ext cx="6298644" cy="4062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8169831" y="2985373"/>
            <a:ext cx="154566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Criteria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10063163" y="2985373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Weight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11511797" y="2985373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Option A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2960430" y="2985373"/>
            <a:ext cx="116776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Option B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7999572" y="3307556"/>
            <a:ext cx="6298644" cy="4062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169831" y="3391614"/>
            <a:ext cx="154566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Cost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10063163" y="3391614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25%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11511797" y="3391614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7/10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12960430" y="3391614"/>
            <a:ext cx="116776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9/10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7999572" y="3713797"/>
            <a:ext cx="6298644" cy="4062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169831" y="3797855"/>
            <a:ext cx="154566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Timeline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10063163" y="3797855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20%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11511797" y="3797855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8/10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12960430" y="3797855"/>
            <a:ext cx="116776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5/10</a:t>
            </a:r>
            <a:endParaRPr lang="en-US" sz="1300" dirty="0"/>
          </a:p>
        </p:txBody>
      </p:sp>
      <p:sp>
        <p:nvSpPr>
          <p:cNvPr id="35" name="Shape 33"/>
          <p:cNvSpPr/>
          <p:nvPr/>
        </p:nvSpPr>
        <p:spPr>
          <a:xfrm>
            <a:off x="7999572" y="4120039"/>
            <a:ext cx="6298644" cy="4062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8169831" y="4204097"/>
            <a:ext cx="154566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Cultural Fit</a:t>
            </a:r>
            <a:endParaRPr lang="en-US" sz="1300" dirty="0"/>
          </a:p>
        </p:txBody>
      </p:sp>
      <p:sp>
        <p:nvSpPr>
          <p:cNvPr id="37" name="Text 35"/>
          <p:cNvSpPr/>
          <p:nvPr/>
        </p:nvSpPr>
        <p:spPr>
          <a:xfrm>
            <a:off x="10063163" y="4204097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30%</a:t>
            </a:r>
            <a:endParaRPr lang="en-US" sz="1300" dirty="0"/>
          </a:p>
        </p:txBody>
      </p:sp>
      <p:sp>
        <p:nvSpPr>
          <p:cNvPr id="38" name="Text 36"/>
          <p:cNvSpPr/>
          <p:nvPr/>
        </p:nvSpPr>
        <p:spPr>
          <a:xfrm>
            <a:off x="11511797" y="4204097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9/10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12960430" y="4204097"/>
            <a:ext cx="116776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6/10</a:t>
            </a:r>
            <a:endParaRPr lang="en-US" sz="1300" dirty="0"/>
          </a:p>
        </p:txBody>
      </p:sp>
      <p:sp>
        <p:nvSpPr>
          <p:cNvPr id="40" name="Shape 38"/>
          <p:cNvSpPr/>
          <p:nvPr/>
        </p:nvSpPr>
        <p:spPr>
          <a:xfrm>
            <a:off x="7999572" y="4526280"/>
            <a:ext cx="6298644" cy="6443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8169831" y="4610338"/>
            <a:ext cx="1545669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Technical Feasibility</a:t>
            </a:r>
            <a:endParaRPr lang="en-US" sz="1300" dirty="0"/>
          </a:p>
        </p:txBody>
      </p:sp>
      <p:sp>
        <p:nvSpPr>
          <p:cNvPr id="42" name="Text 40"/>
          <p:cNvSpPr/>
          <p:nvPr/>
        </p:nvSpPr>
        <p:spPr>
          <a:xfrm>
            <a:off x="10063163" y="4610338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15%</a:t>
            </a:r>
            <a:endParaRPr lang="en-US" sz="1300" dirty="0"/>
          </a:p>
        </p:txBody>
      </p:sp>
      <p:sp>
        <p:nvSpPr>
          <p:cNvPr id="43" name="Text 41"/>
          <p:cNvSpPr/>
          <p:nvPr/>
        </p:nvSpPr>
        <p:spPr>
          <a:xfrm>
            <a:off x="11511797" y="4610338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6/10</a:t>
            </a:r>
            <a:endParaRPr lang="en-US" sz="1300" dirty="0"/>
          </a:p>
        </p:txBody>
      </p:sp>
      <p:sp>
        <p:nvSpPr>
          <p:cNvPr id="44" name="Text 42"/>
          <p:cNvSpPr/>
          <p:nvPr/>
        </p:nvSpPr>
        <p:spPr>
          <a:xfrm>
            <a:off x="12960430" y="4610338"/>
            <a:ext cx="116776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8/10</a:t>
            </a:r>
            <a:endParaRPr lang="en-US" sz="1300" dirty="0"/>
          </a:p>
        </p:txBody>
      </p:sp>
      <p:sp>
        <p:nvSpPr>
          <p:cNvPr id="45" name="Shape 43"/>
          <p:cNvSpPr/>
          <p:nvPr/>
        </p:nvSpPr>
        <p:spPr>
          <a:xfrm>
            <a:off x="7999572" y="5170646"/>
            <a:ext cx="6298644" cy="4062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8169831" y="5254704"/>
            <a:ext cx="154566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Stakeholder Buy-in</a:t>
            </a:r>
            <a:endParaRPr lang="en-US" sz="1300" dirty="0"/>
          </a:p>
        </p:txBody>
      </p:sp>
      <p:sp>
        <p:nvSpPr>
          <p:cNvPr id="47" name="Text 45"/>
          <p:cNvSpPr/>
          <p:nvPr/>
        </p:nvSpPr>
        <p:spPr>
          <a:xfrm>
            <a:off x="10063163" y="5254704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10%</a:t>
            </a:r>
            <a:endParaRPr lang="en-US" sz="1300" dirty="0"/>
          </a:p>
        </p:txBody>
      </p:sp>
      <p:sp>
        <p:nvSpPr>
          <p:cNvPr id="48" name="Text 46"/>
          <p:cNvSpPr/>
          <p:nvPr/>
        </p:nvSpPr>
        <p:spPr>
          <a:xfrm>
            <a:off x="11511797" y="5254704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8/10</a:t>
            </a:r>
            <a:endParaRPr lang="en-US" sz="1300" dirty="0"/>
          </a:p>
        </p:txBody>
      </p:sp>
      <p:sp>
        <p:nvSpPr>
          <p:cNvPr id="49" name="Text 47"/>
          <p:cNvSpPr/>
          <p:nvPr/>
        </p:nvSpPr>
        <p:spPr>
          <a:xfrm>
            <a:off x="12960430" y="5254704"/>
            <a:ext cx="116776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7/10</a:t>
            </a:r>
            <a:endParaRPr lang="en-US" sz="1300" dirty="0"/>
          </a:p>
        </p:txBody>
      </p:sp>
      <p:sp>
        <p:nvSpPr>
          <p:cNvPr id="50" name="Shape 48"/>
          <p:cNvSpPr/>
          <p:nvPr/>
        </p:nvSpPr>
        <p:spPr>
          <a:xfrm>
            <a:off x="7999572" y="5576887"/>
            <a:ext cx="6298644" cy="4062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8169831" y="5660945"/>
            <a:ext cx="154566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Weighted Score</a:t>
            </a:r>
            <a:endParaRPr lang="en-US" sz="1300" dirty="0"/>
          </a:p>
        </p:txBody>
      </p:sp>
      <p:sp>
        <p:nvSpPr>
          <p:cNvPr id="52" name="Text 50"/>
          <p:cNvSpPr/>
          <p:nvPr/>
        </p:nvSpPr>
        <p:spPr>
          <a:xfrm>
            <a:off x="10063163" y="5660945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53" name="Text 51"/>
          <p:cNvSpPr/>
          <p:nvPr/>
        </p:nvSpPr>
        <p:spPr>
          <a:xfrm>
            <a:off x="11511797" y="5660945"/>
            <a:ext cx="110097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7.75</a:t>
            </a:r>
            <a:endParaRPr lang="en-US" sz="1300" dirty="0"/>
          </a:p>
        </p:txBody>
      </p:sp>
      <p:sp>
        <p:nvSpPr>
          <p:cNvPr id="54" name="Text 52"/>
          <p:cNvSpPr/>
          <p:nvPr/>
        </p:nvSpPr>
        <p:spPr>
          <a:xfrm>
            <a:off x="12960430" y="5660945"/>
            <a:ext cx="116776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6.95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382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Scenario Planning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93790" y="2364832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39247" y="2601719"/>
            <a:ext cx="6566297" cy="3043714"/>
          </a:xfrm>
          <a:prstGeom prst="roundRect">
            <a:avLst>
              <a:gd name="adj" fmla="val 100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43320" y="278543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Approach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43320" y="3287995"/>
            <a:ext cx="6158151" cy="1861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Identify key uncertainties that would most affect your recommendation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 two to four distinct scenarios—not best/worst case, but genuinely different futures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Stress-test your solution against each scenario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Design flexibility where the solution is vulnerable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64160" y="278543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Critical Question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64160" y="3287995"/>
            <a:ext cx="627245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Not "which future is most likely?" Prediction is usually impossible.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64160" y="3763531"/>
            <a:ext cx="627245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Instead: "How does our solution perform across these different futures? Where is it vulnerable? Can we design in flexibility?"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64160" y="4549343"/>
            <a:ext cx="627245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Sometimes this reveals that a recommendation is too fragile; it only works if specific conditions hold. Better to discover fragility in planning 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5335" y="6375227"/>
            <a:ext cx="13042821" cy="812244"/>
          </a:xfrm>
          <a:prstGeom prst="roundRect">
            <a:avLst>
              <a:gd name="adj" fmla="val 3770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08" y="6672645"/>
            <a:ext cx="255151" cy="204073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438632" y="6609899"/>
            <a:ext cx="1217545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Good solutions aren't optimised for </a:t>
            </a:r>
            <a:r>
              <a:rPr lang="en-US" sz="1600" i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one</a:t>
            </a: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predicted future. They should work reasonably well across multiple possible futures.</a:t>
            </a:r>
            <a:endParaRPr lang="en-US" sz="1600" dirty="0"/>
          </a:p>
        </p:txBody>
      </p:sp>
      <p:sp>
        <p:nvSpPr>
          <p:cNvPr id="15" name="Shape 0">
            <a:extLst>
              <a:ext uri="{FF2B5EF4-FFF2-40B4-BE49-F238E27FC236}">
                <a16:creationId xmlns:a16="http://schemas.microsoft.com/office/drawing/2014/main" id="{A82652D6-E555-99B8-72F4-16F932EEB35A}"/>
              </a:ext>
            </a:extLst>
          </p:cNvPr>
          <p:cNvSpPr/>
          <p:nvPr/>
        </p:nvSpPr>
        <p:spPr>
          <a:xfrm>
            <a:off x="639247" y="450937"/>
            <a:ext cx="3428900" cy="521029"/>
          </a:xfrm>
          <a:prstGeom prst="roundRect">
            <a:avLst>
              <a:gd name="adj" fmla="val 6386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4F4C5459-49A9-7A8B-B1C4-E7AD03B92949}"/>
              </a:ext>
            </a:extLst>
          </p:cNvPr>
          <p:cNvSpPr/>
          <p:nvPr/>
        </p:nvSpPr>
        <p:spPr>
          <a:xfrm>
            <a:off x="775335" y="545722"/>
            <a:ext cx="2911555" cy="35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TO DEAL WITH UNCERTAINTY?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1484</Words>
  <Application>Microsoft Macintosh PowerPoint</Application>
  <PresentationFormat>Custom</PresentationFormat>
  <Paragraphs>191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Outfit Bold</vt:lpstr>
      <vt:lpstr>Outfit Light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2</cp:revision>
  <dcterms:created xsi:type="dcterms:W3CDTF">2026-02-03T22:33:20Z</dcterms:created>
  <dcterms:modified xsi:type="dcterms:W3CDTF">2026-02-03T23:01:02Z</dcterms:modified>
</cp:coreProperties>
</file>